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9326563" cy="7040563"/>
  <p:notesSz cx="6985000" cy="9283700"/>
  <p:defaultTextStyle>
    <a:defPPr>
      <a:defRPr lang="en-US"/>
    </a:defPPr>
    <a:lvl1pPr marL="0" algn="l" defTabSz="93524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67624" algn="l" defTabSz="93524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35248" algn="l" defTabSz="93524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402872" algn="l" defTabSz="93524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70497" algn="l" defTabSz="93524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338121" algn="l" defTabSz="93524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805745" algn="l" defTabSz="93524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73369" algn="l" defTabSz="93524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740993" algn="l" defTabSz="93524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0C64EDC6-94D6-4847-A5AE-E6B982D392BC}">
          <p14:sldIdLst>
            <p14:sldId id="256"/>
            <p14:sldId id="258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53735"/>
    <a:srgbClr val="B0A206"/>
    <a:srgbClr val="EAD508"/>
    <a:srgbClr val="F2E2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>
        <p:scale>
          <a:sx n="75" d="100"/>
          <a:sy n="75" d="100"/>
        </p:scale>
        <p:origin x="-2652" y="-930"/>
      </p:cViewPr>
      <p:guideLst>
        <p:guide orient="horz" pos="2218"/>
        <p:guide pos="293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9492" y="2187139"/>
            <a:ext cx="7927579" cy="150915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98985" y="3989652"/>
            <a:ext cx="6528594" cy="179925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676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352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028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704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381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057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733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7409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FA980-45E1-4ED8-B36F-7C5D67FC4329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C7747-1785-4012-8AAD-7CDB41112E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293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FA980-45E1-4ED8-B36F-7C5D67FC4329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C7747-1785-4012-8AAD-7CDB41112E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128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071318" y="376476"/>
            <a:ext cx="1573859" cy="800864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9748" y="376476"/>
            <a:ext cx="4566131" cy="800864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FA980-45E1-4ED8-B36F-7C5D67FC4329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C7747-1785-4012-8AAD-7CDB41112E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0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FA980-45E1-4ED8-B36F-7C5D67FC4329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C7747-1785-4012-8AAD-7CDB41112E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135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734" y="4524214"/>
            <a:ext cx="7927579" cy="1398334"/>
          </a:xfrm>
        </p:spPr>
        <p:txBody>
          <a:bodyPr anchor="t"/>
          <a:lstStyle>
            <a:lvl1pPr algn="l">
              <a:defRPr sz="41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734" y="2984092"/>
            <a:ext cx="7927579" cy="1540123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676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3524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0287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7049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33812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80574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7336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74099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FA980-45E1-4ED8-B36F-7C5D67FC4329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C7747-1785-4012-8AAD-7CDB41112E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16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9747" y="2190398"/>
            <a:ext cx="3069994" cy="6194718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75183" y="2190398"/>
            <a:ext cx="3069994" cy="6194718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FA980-45E1-4ED8-B36F-7C5D67FC4329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C7747-1785-4012-8AAD-7CDB41112E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654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6328" y="281949"/>
            <a:ext cx="8393907" cy="1173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6329" y="1575978"/>
            <a:ext cx="4120852" cy="656793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67624" indent="0">
              <a:buNone/>
              <a:defRPr sz="2000" b="1"/>
            </a:lvl2pPr>
            <a:lvl3pPr marL="935248" indent="0">
              <a:buNone/>
              <a:defRPr sz="1800" b="1"/>
            </a:lvl3pPr>
            <a:lvl4pPr marL="1402872" indent="0">
              <a:buNone/>
              <a:defRPr sz="1600" b="1"/>
            </a:lvl4pPr>
            <a:lvl5pPr marL="1870497" indent="0">
              <a:buNone/>
              <a:defRPr sz="1600" b="1"/>
            </a:lvl5pPr>
            <a:lvl6pPr marL="2338121" indent="0">
              <a:buNone/>
              <a:defRPr sz="1600" b="1"/>
            </a:lvl6pPr>
            <a:lvl7pPr marL="2805745" indent="0">
              <a:buNone/>
              <a:defRPr sz="1600" b="1"/>
            </a:lvl7pPr>
            <a:lvl8pPr marL="3273369" indent="0">
              <a:buNone/>
              <a:defRPr sz="1600" b="1"/>
            </a:lvl8pPr>
            <a:lvl9pPr marL="374099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9" y="2232771"/>
            <a:ext cx="4120852" cy="4056473"/>
          </a:xfrm>
        </p:spPr>
        <p:txBody>
          <a:bodyPr/>
          <a:lstStyle>
            <a:lvl1pPr>
              <a:defRPr sz="25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37766" y="1575978"/>
            <a:ext cx="4122470" cy="656793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67624" indent="0">
              <a:buNone/>
              <a:defRPr sz="2000" b="1"/>
            </a:lvl2pPr>
            <a:lvl3pPr marL="935248" indent="0">
              <a:buNone/>
              <a:defRPr sz="1800" b="1"/>
            </a:lvl3pPr>
            <a:lvl4pPr marL="1402872" indent="0">
              <a:buNone/>
              <a:defRPr sz="1600" b="1"/>
            </a:lvl4pPr>
            <a:lvl5pPr marL="1870497" indent="0">
              <a:buNone/>
              <a:defRPr sz="1600" b="1"/>
            </a:lvl5pPr>
            <a:lvl6pPr marL="2338121" indent="0">
              <a:buNone/>
              <a:defRPr sz="1600" b="1"/>
            </a:lvl6pPr>
            <a:lvl7pPr marL="2805745" indent="0">
              <a:buNone/>
              <a:defRPr sz="1600" b="1"/>
            </a:lvl7pPr>
            <a:lvl8pPr marL="3273369" indent="0">
              <a:buNone/>
              <a:defRPr sz="1600" b="1"/>
            </a:lvl8pPr>
            <a:lvl9pPr marL="374099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37766" y="2232771"/>
            <a:ext cx="4122470" cy="4056473"/>
          </a:xfrm>
        </p:spPr>
        <p:txBody>
          <a:bodyPr/>
          <a:lstStyle>
            <a:lvl1pPr>
              <a:defRPr sz="25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FA980-45E1-4ED8-B36F-7C5D67FC4329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C7747-1785-4012-8AAD-7CDB41112E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549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FA980-45E1-4ED8-B36F-7C5D67FC4329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C7747-1785-4012-8AAD-7CDB41112E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540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FA980-45E1-4ED8-B36F-7C5D67FC4329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C7747-1785-4012-8AAD-7CDB41112E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53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6330" y="280319"/>
            <a:ext cx="3068375" cy="119298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46427" y="280320"/>
            <a:ext cx="5213809" cy="6008925"/>
          </a:xfrm>
        </p:spPr>
        <p:txBody>
          <a:bodyPr/>
          <a:lstStyle>
            <a:lvl1pPr>
              <a:defRPr sz="3300"/>
            </a:lvl1pPr>
            <a:lvl2pPr>
              <a:defRPr sz="2900"/>
            </a:lvl2pPr>
            <a:lvl3pPr>
              <a:defRPr sz="25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6330" y="1473305"/>
            <a:ext cx="3068375" cy="4815941"/>
          </a:xfrm>
        </p:spPr>
        <p:txBody>
          <a:bodyPr/>
          <a:lstStyle>
            <a:lvl1pPr marL="0" indent="0">
              <a:buNone/>
              <a:defRPr sz="1400"/>
            </a:lvl1pPr>
            <a:lvl2pPr marL="467624" indent="0">
              <a:buNone/>
              <a:defRPr sz="1200"/>
            </a:lvl2pPr>
            <a:lvl3pPr marL="935248" indent="0">
              <a:buNone/>
              <a:defRPr sz="1000"/>
            </a:lvl3pPr>
            <a:lvl4pPr marL="1402872" indent="0">
              <a:buNone/>
              <a:defRPr sz="900"/>
            </a:lvl4pPr>
            <a:lvl5pPr marL="1870497" indent="0">
              <a:buNone/>
              <a:defRPr sz="900"/>
            </a:lvl5pPr>
            <a:lvl6pPr marL="2338121" indent="0">
              <a:buNone/>
              <a:defRPr sz="900"/>
            </a:lvl6pPr>
            <a:lvl7pPr marL="2805745" indent="0">
              <a:buNone/>
              <a:defRPr sz="900"/>
            </a:lvl7pPr>
            <a:lvl8pPr marL="3273369" indent="0">
              <a:buNone/>
              <a:defRPr sz="900"/>
            </a:lvl8pPr>
            <a:lvl9pPr marL="3740993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FA980-45E1-4ED8-B36F-7C5D67FC4329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C7747-1785-4012-8AAD-7CDB41112E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919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072" y="4928395"/>
            <a:ext cx="5595938" cy="5818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072" y="629087"/>
            <a:ext cx="5595938" cy="4224338"/>
          </a:xfrm>
        </p:spPr>
        <p:txBody>
          <a:bodyPr/>
          <a:lstStyle>
            <a:lvl1pPr marL="0" indent="0">
              <a:buNone/>
              <a:defRPr sz="3300"/>
            </a:lvl1pPr>
            <a:lvl2pPr marL="467624" indent="0">
              <a:buNone/>
              <a:defRPr sz="2900"/>
            </a:lvl2pPr>
            <a:lvl3pPr marL="935248" indent="0">
              <a:buNone/>
              <a:defRPr sz="2500"/>
            </a:lvl3pPr>
            <a:lvl4pPr marL="1402872" indent="0">
              <a:buNone/>
              <a:defRPr sz="2000"/>
            </a:lvl4pPr>
            <a:lvl5pPr marL="1870497" indent="0">
              <a:buNone/>
              <a:defRPr sz="2000"/>
            </a:lvl5pPr>
            <a:lvl6pPr marL="2338121" indent="0">
              <a:buNone/>
              <a:defRPr sz="2000"/>
            </a:lvl6pPr>
            <a:lvl7pPr marL="2805745" indent="0">
              <a:buNone/>
              <a:defRPr sz="2000"/>
            </a:lvl7pPr>
            <a:lvl8pPr marL="3273369" indent="0">
              <a:buNone/>
              <a:defRPr sz="2000"/>
            </a:lvl8pPr>
            <a:lvl9pPr marL="3740993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072" y="5510220"/>
            <a:ext cx="5595938" cy="826288"/>
          </a:xfrm>
        </p:spPr>
        <p:txBody>
          <a:bodyPr/>
          <a:lstStyle>
            <a:lvl1pPr marL="0" indent="0">
              <a:buNone/>
              <a:defRPr sz="1400"/>
            </a:lvl1pPr>
            <a:lvl2pPr marL="467624" indent="0">
              <a:buNone/>
              <a:defRPr sz="1200"/>
            </a:lvl2pPr>
            <a:lvl3pPr marL="935248" indent="0">
              <a:buNone/>
              <a:defRPr sz="1000"/>
            </a:lvl3pPr>
            <a:lvl4pPr marL="1402872" indent="0">
              <a:buNone/>
              <a:defRPr sz="900"/>
            </a:lvl4pPr>
            <a:lvl5pPr marL="1870497" indent="0">
              <a:buNone/>
              <a:defRPr sz="900"/>
            </a:lvl5pPr>
            <a:lvl6pPr marL="2338121" indent="0">
              <a:buNone/>
              <a:defRPr sz="900"/>
            </a:lvl6pPr>
            <a:lvl7pPr marL="2805745" indent="0">
              <a:buNone/>
              <a:defRPr sz="900"/>
            </a:lvl7pPr>
            <a:lvl8pPr marL="3273369" indent="0">
              <a:buNone/>
              <a:defRPr sz="900"/>
            </a:lvl8pPr>
            <a:lvl9pPr marL="3740993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FA980-45E1-4ED8-B36F-7C5D67FC4329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C7747-1785-4012-8AAD-7CDB41112E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152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6328" y="281949"/>
            <a:ext cx="8393907" cy="1173427"/>
          </a:xfrm>
          <a:prstGeom prst="rect">
            <a:avLst/>
          </a:prstGeom>
        </p:spPr>
        <p:txBody>
          <a:bodyPr vert="horz" lIns="93525" tIns="46762" rIns="93525" bIns="46762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6328" y="1642800"/>
            <a:ext cx="8393907" cy="4646446"/>
          </a:xfrm>
          <a:prstGeom prst="rect">
            <a:avLst/>
          </a:prstGeom>
        </p:spPr>
        <p:txBody>
          <a:bodyPr vert="horz" lIns="93525" tIns="46762" rIns="93525" bIns="4676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66328" y="6525560"/>
            <a:ext cx="2176198" cy="374845"/>
          </a:xfrm>
          <a:prstGeom prst="rect">
            <a:avLst/>
          </a:prstGeom>
        </p:spPr>
        <p:txBody>
          <a:bodyPr vert="horz" lIns="93525" tIns="46762" rIns="93525" bIns="46762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FA980-45E1-4ED8-B36F-7C5D67FC4329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6576" y="6525560"/>
            <a:ext cx="2953412" cy="374845"/>
          </a:xfrm>
          <a:prstGeom prst="rect">
            <a:avLst/>
          </a:prstGeom>
        </p:spPr>
        <p:txBody>
          <a:bodyPr vert="horz" lIns="93525" tIns="46762" rIns="93525" bIns="46762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84037" y="6525560"/>
            <a:ext cx="2176198" cy="374845"/>
          </a:xfrm>
          <a:prstGeom prst="rect">
            <a:avLst/>
          </a:prstGeom>
        </p:spPr>
        <p:txBody>
          <a:bodyPr vert="horz" lIns="93525" tIns="46762" rIns="93525" bIns="46762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C7747-1785-4012-8AAD-7CDB41112E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935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35248" rtl="0" eaLnBrk="1" latinLnBrk="0" hangingPunct="1">
        <a:spcBef>
          <a:spcPct val="0"/>
        </a:spcBef>
        <a:buNone/>
        <a:defRPr sz="4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0718" indent="-350718" algn="l" defTabSz="935248" rtl="0" eaLnBrk="1" latinLnBrk="0" hangingPunct="1">
        <a:spcBef>
          <a:spcPct val="20000"/>
        </a:spcBef>
        <a:buFont typeface="Arial" panose="020B0604020202020204" pitchFamily="34" charset="0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1pPr>
      <a:lvl2pPr marL="759889" indent="-292265" algn="l" defTabSz="935248" rtl="0" eaLnBrk="1" latinLnBrk="0" hangingPunct="1">
        <a:spcBef>
          <a:spcPct val="20000"/>
        </a:spcBef>
        <a:buFont typeface="Arial" panose="020B0604020202020204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69060" indent="-233812" algn="l" defTabSz="935248" rtl="0" eaLnBrk="1" latinLnBrk="0" hangingPunct="1">
        <a:spcBef>
          <a:spcPct val="20000"/>
        </a:spcBef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36685" indent="-233812" algn="l" defTabSz="935248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104309" indent="-233812" algn="l" defTabSz="935248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71933" indent="-233812" algn="l" defTabSz="93524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39557" indent="-233812" algn="l" defTabSz="93524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07181" indent="-233812" algn="l" defTabSz="93524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74805" indent="-233812" algn="l" defTabSz="93524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524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7624" algn="l" defTabSz="93524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5248" algn="l" defTabSz="93524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402872" algn="l" defTabSz="93524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70497" algn="l" defTabSz="93524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8121" algn="l" defTabSz="93524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805745" algn="l" defTabSz="93524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73369" algn="l" defTabSz="93524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40993" algn="l" defTabSz="93524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9085" y="5051210"/>
            <a:ext cx="1363346" cy="1659846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9517" y="4864068"/>
            <a:ext cx="3474720" cy="193281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365781" y="2541836"/>
            <a:ext cx="35621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smtClean="0">
                <a:solidFill>
                  <a:schemeClr val="accent2">
                    <a:lumMod val="75000"/>
                  </a:schemeClr>
                </a:solidFill>
                <a:effectLst>
                  <a:reflection blurRad="6350" stA="55000" endA="50" endPos="85000" dir="5400000" sy="-100000" algn="bl" rotWithShape="0"/>
                </a:effectLst>
                <a:latin typeface="Viner Hand ITC" panose="03070502030502020203" pitchFamily="66" charset="0"/>
              </a:rPr>
              <a:t>2020 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effectLst>
                  <a:reflection blurRad="6350" stA="55000" endA="50" endPos="85000" dir="5400000" sy="-100000" algn="bl" rotWithShape="0"/>
                </a:effectLst>
                <a:latin typeface="Viner Hand ITC" panose="03070502030502020203" pitchFamily="66" charset="0"/>
              </a:rPr>
              <a:t>Awards Dinner</a:t>
            </a:r>
            <a:endParaRPr lang="en-US" sz="2800" dirty="0">
              <a:solidFill>
                <a:schemeClr val="accent2">
                  <a:lumMod val="75000"/>
                </a:schemeClr>
              </a:solidFill>
              <a:effectLst>
                <a:reflection blurRad="6350" stA="55000" endA="50" endPos="85000" dir="5400000" sy="-100000" algn="bl" rotWithShape="0"/>
              </a:effectLst>
              <a:latin typeface="Viner Hand ITC" panose="03070502030502020203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111979" y="3072517"/>
            <a:ext cx="2069797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1400" dirty="0" smtClean="0">
                <a:solidFill>
                  <a:srgbClr val="953735"/>
                </a:solidFill>
                <a:effectLst>
                  <a:reflection blurRad="6350" stA="55000" endA="50" endPos="85000" dir="5400000" sy="-100000" algn="bl" rotWithShape="0"/>
                </a:effectLst>
                <a:latin typeface="Viner Hand ITC" panose="03070502030502020203" pitchFamily="66" charset="0"/>
              </a:rPr>
              <a:t>January 25, 2020</a:t>
            </a:r>
          </a:p>
          <a:p>
            <a:pPr algn="ctr">
              <a:spcAft>
                <a:spcPts val="600"/>
              </a:spcAft>
            </a:pPr>
            <a:r>
              <a:rPr lang="en-US" sz="1400" dirty="0" smtClean="0">
                <a:solidFill>
                  <a:srgbClr val="953735"/>
                </a:solidFill>
                <a:effectLst>
                  <a:reflection blurRad="6350" stA="55000" endA="50" endPos="85000" dir="5400000" sy="-100000" algn="bl" rotWithShape="0"/>
                </a:effectLst>
                <a:latin typeface="Viner Hand ITC" panose="03070502030502020203" pitchFamily="66" charset="0"/>
              </a:rPr>
              <a:t>Nashua Country Club</a:t>
            </a:r>
            <a:endParaRPr lang="en-US" sz="1400" dirty="0">
              <a:solidFill>
                <a:srgbClr val="953735"/>
              </a:solidFill>
              <a:effectLst>
                <a:reflection blurRad="6350" stA="55000" endA="50" endPos="85000" dir="5400000" sy="-100000" algn="bl" rotWithShape="0"/>
              </a:effectLst>
              <a:latin typeface="Viner Hand ITC" panose="03070502030502020203" pitchFamily="66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968081" y="0"/>
            <a:ext cx="4343400" cy="7040563"/>
          </a:xfrm>
          <a:prstGeom prst="rect">
            <a:avLst/>
          </a:prstGeom>
          <a:noFill/>
          <a:ln>
            <a:solidFill>
              <a:srgbClr val="9537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141361" y="472281"/>
            <a:ext cx="40110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  <a:effectLst>
                  <a:reflection blurRad="6350" stA="55000" endA="50" endPos="85000" dir="5400000" sy="-100000" algn="bl" rotWithShape="0"/>
                </a:effectLst>
                <a:latin typeface="Viner Hand ITC" panose="03070502030502020203" pitchFamily="66" charset="0"/>
              </a:rPr>
              <a:t>Gate City Striders</a:t>
            </a:r>
            <a:endParaRPr lang="en-US" sz="3600" dirty="0">
              <a:solidFill>
                <a:schemeClr val="accent2">
                  <a:lumMod val="75000"/>
                </a:schemeClr>
              </a:solidFill>
              <a:effectLst>
                <a:reflection blurRad="6350" stA="55000" endA="50" endPos="85000" dir="5400000" sy="-100000" algn="bl" rotWithShape="0"/>
              </a:effectLst>
              <a:latin typeface="Viner Hand ITC" panose="03070502030502020203" pitchFamily="66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-287" y="0"/>
            <a:ext cx="4343400" cy="7040563"/>
          </a:xfrm>
          <a:prstGeom prst="rect">
            <a:avLst/>
          </a:prstGeom>
          <a:noFill/>
          <a:ln>
            <a:solidFill>
              <a:srgbClr val="9537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96562" y="795446"/>
            <a:ext cx="4005869" cy="606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7410" tIns="37410" rIns="37410" bIns="3741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R="0" lvl="0" indent="0" algn="ct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kumimoji="0" sz="2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Edwardian Script ITC" pitchFamily="66" charset="0"/>
                <a:cs typeface="Arial" pitchFamily="34" charset="0"/>
              </a:defRPr>
            </a:lvl1pPr>
          </a:lstStyle>
          <a:p>
            <a:pPr>
              <a:spcBef>
                <a:spcPts val="1200"/>
              </a:spcBef>
              <a:tabLst>
                <a:tab pos="466725" algn="l"/>
                <a:tab pos="3933825" algn="r"/>
              </a:tabLst>
            </a:pPr>
            <a:r>
              <a:rPr lang="en-US" sz="1200" b="1" dirty="0" smtClean="0">
                <a:latin typeface="Gill Sans MT" panose="020B0502020104020203" pitchFamily="34" charset="0"/>
              </a:rPr>
              <a:t>Officers</a:t>
            </a:r>
          </a:p>
          <a:p>
            <a:pPr>
              <a:spcBef>
                <a:spcPts val="600"/>
              </a:spcBef>
              <a:tabLst>
                <a:tab pos="466725" algn="l"/>
                <a:tab pos="3933825" algn="r"/>
              </a:tabLst>
            </a:pPr>
            <a:r>
              <a:rPr lang="en-US" sz="1200" dirty="0" smtClean="0">
                <a:latin typeface="Gill Sans MT" panose="020B0502020104020203" pitchFamily="34" charset="0"/>
              </a:rPr>
              <a:t>Stephen Rouleau, President</a:t>
            </a:r>
          </a:p>
          <a:p>
            <a:pPr>
              <a:spcBef>
                <a:spcPts val="600"/>
              </a:spcBef>
              <a:tabLst>
                <a:tab pos="466725" algn="l"/>
                <a:tab pos="3933825" algn="r"/>
              </a:tabLst>
            </a:pPr>
            <a:r>
              <a:rPr lang="en-US" sz="1200" dirty="0" smtClean="0">
                <a:latin typeface="Gill Sans MT" panose="020B0502020104020203" pitchFamily="34" charset="0"/>
              </a:rPr>
              <a:t>Rebecca Dorr, Vice President</a:t>
            </a:r>
          </a:p>
          <a:p>
            <a:pPr>
              <a:spcBef>
                <a:spcPts val="600"/>
              </a:spcBef>
              <a:tabLst>
                <a:tab pos="466725" algn="l"/>
                <a:tab pos="3933825" algn="r"/>
              </a:tabLst>
            </a:pPr>
            <a:r>
              <a:rPr lang="en-US" sz="1200" dirty="0" smtClean="0">
                <a:latin typeface="Gill Sans MT" panose="020B0502020104020203" pitchFamily="34" charset="0"/>
              </a:rPr>
              <a:t>Diane Clifford, Treasurer</a:t>
            </a:r>
          </a:p>
          <a:p>
            <a:pPr>
              <a:spcBef>
                <a:spcPts val="600"/>
              </a:spcBef>
              <a:tabLst>
                <a:tab pos="466725" algn="l"/>
                <a:tab pos="3933825" algn="r"/>
              </a:tabLst>
            </a:pPr>
            <a:r>
              <a:rPr lang="en-US" sz="1200" dirty="0" smtClean="0">
                <a:latin typeface="Gill Sans MT" panose="020B0502020104020203" pitchFamily="34" charset="0"/>
              </a:rPr>
              <a:t>Lori Vance, Secretary</a:t>
            </a:r>
            <a:endParaRPr lang="en-US" sz="1200" b="1" dirty="0">
              <a:latin typeface="Gill Sans MT" panose="020B0502020104020203" pitchFamily="34" charset="0"/>
            </a:endParaRPr>
          </a:p>
          <a:p>
            <a:pPr>
              <a:spcBef>
                <a:spcPts val="1200"/>
              </a:spcBef>
              <a:tabLst>
                <a:tab pos="466725" algn="l"/>
                <a:tab pos="3933825" algn="r"/>
              </a:tabLst>
            </a:pPr>
            <a:r>
              <a:rPr lang="en-US" sz="1200" b="1" dirty="0" smtClean="0">
                <a:latin typeface="Gill Sans MT" panose="020B0502020104020203" pitchFamily="34" charset="0"/>
              </a:rPr>
              <a:t>Directors</a:t>
            </a:r>
          </a:p>
          <a:p>
            <a:pPr>
              <a:spcBef>
                <a:spcPts val="600"/>
              </a:spcBef>
              <a:tabLst>
                <a:tab pos="466725" algn="l"/>
                <a:tab pos="3933825" algn="r"/>
              </a:tabLst>
            </a:pPr>
            <a:r>
              <a:rPr lang="en-US" sz="1200" dirty="0" smtClean="0">
                <a:latin typeface="Gill Sans MT" panose="020B0502020104020203" pitchFamily="34" charset="0"/>
              </a:rPr>
              <a:t>Christy </a:t>
            </a:r>
            <a:r>
              <a:rPr lang="en-US" sz="1200" dirty="0" err="1" smtClean="0">
                <a:latin typeface="Gill Sans MT" panose="020B0502020104020203" pitchFamily="34" charset="0"/>
              </a:rPr>
              <a:t>Kervin</a:t>
            </a:r>
            <a:r>
              <a:rPr lang="en-US" sz="1200" dirty="0" smtClean="0">
                <a:latin typeface="Gill Sans MT" panose="020B0502020104020203" pitchFamily="34" charset="0"/>
              </a:rPr>
              <a:t> &amp; Adam Goldstein, Competition</a:t>
            </a:r>
          </a:p>
          <a:p>
            <a:pPr>
              <a:spcBef>
                <a:spcPts val="600"/>
              </a:spcBef>
              <a:tabLst>
                <a:tab pos="466725" algn="l"/>
                <a:tab pos="3933825" algn="r"/>
              </a:tabLst>
            </a:pPr>
            <a:r>
              <a:rPr lang="en-US" sz="1200" dirty="0" smtClean="0">
                <a:latin typeface="Gill Sans MT" panose="020B0502020104020203" pitchFamily="34" charset="0"/>
              </a:rPr>
              <a:t>Trevor Ward, Membership</a:t>
            </a:r>
          </a:p>
          <a:p>
            <a:pPr>
              <a:spcBef>
                <a:spcPts val="600"/>
              </a:spcBef>
              <a:tabLst>
                <a:tab pos="466725" algn="l"/>
                <a:tab pos="3933825" algn="r"/>
              </a:tabLst>
            </a:pPr>
            <a:r>
              <a:rPr lang="en-US" sz="1200" dirty="0" smtClean="0">
                <a:latin typeface="Gill Sans MT" panose="020B0502020104020203" pitchFamily="34" charset="0"/>
              </a:rPr>
              <a:t>Emily Cunha, Social</a:t>
            </a:r>
          </a:p>
          <a:p>
            <a:pPr>
              <a:spcBef>
                <a:spcPts val="600"/>
              </a:spcBef>
              <a:tabLst>
                <a:tab pos="466725" algn="l"/>
                <a:tab pos="3933825" algn="r"/>
              </a:tabLst>
            </a:pPr>
            <a:r>
              <a:rPr lang="en-US" sz="1200" dirty="0" smtClean="0">
                <a:latin typeface="Gill Sans MT" panose="020B0502020104020203" pitchFamily="34" charset="0"/>
              </a:rPr>
              <a:t>Mark </a:t>
            </a:r>
            <a:r>
              <a:rPr lang="en-US" sz="1200" dirty="0" err="1" smtClean="0">
                <a:latin typeface="Gill Sans MT" panose="020B0502020104020203" pitchFamily="34" charset="0"/>
              </a:rPr>
              <a:t>Furler</a:t>
            </a:r>
            <a:r>
              <a:rPr lang="en-US" sz="1200" dirty="0" smtClean="0">
                <a:latin typeface="Gill Sans MT" panose="020B0502020104020203" pitchFamily="34" charset="0"/>
              </a:rPr>
              <a:t>, Signature Event - GCMR</a:t>
            </a:r>
          </a:p>
          <a:p>
            <a:pPr>
              <a:spcBef>
                <a:spcPts val="600"/>
              </a:spcBef>
              <a:tabLst>
                <a:tab pos="466725" algn="l"/>
                <a:tab pos="3933825" algn="r"/>
              </a:tabLst>
            </a:pPr>
            <a:r>
              <a:rPr lang="en-US" sz="1200" dirty="0" smtClean="0">
                <a:latin typeface="Gill Sans MT" panose="020B0502020104020203" pitchFamily="34" charset="0"/>
              </a:rPr>
              <a:t>Carolina </a:t>
            </a:r>
            <a:r>
              <a:rPr lang="en-US" sz="1200" dirty="0" err="1" smtClean="0">
                <a:latin typeface="Gill Sans MT" panose="020B0502020104020203" pitchFamily="34" charset="0"/>
              </a:rPr>
              <a:t>Tumminelli</a:t>
            </a:r>
            <a:r>
              <a:rPr lang="en-US" sz="1200" dirty="0" smtClean="0">
                <a:latin typeface="Gill Sans MT" panose="020B0502020104020203" pitchFamily="34" charset="0"/>
              </a:rPr>
              <a:t> &amp; Jeremy Berger, Sponsorship</a:t>
            </a:r>
          </a:p>
          <a:p>
            <a:pPr>
              <a:spcBef>
                <a:spcPts val="600"/>
              </a:spcBef>
              <a:tabLst>
                <a:tab pos="466725" algn="l"/>
                <a:tab pos="3933825" algn="r"/>
              </a:tabLst>
            </a:pPr>
            <a:r>
              <a:rPr lang="en-US" sz="1200" dirty="0" smtClean="0">
                <a:latin typeface="Gill Sans MT" panose="020B0502020104020203" pitchFamily="34" charset="0"/>
              </a:rPr>
              <a:t>Mary </a:t>
            </a:r>
            <a:r>
              <a:rPr lang="en-US" sz="1200" dirty="0" err="1" smtClean="0">
                <a:latin typeface="Gill Sans MT" panose="020B0502020104020203" pitchFamily="34" charset="0"/>
              </a:rPr>
              <a:t>Brundage</a:t>
            </a:r>
            <a:r>
              <a:rPr lang="en-US" sz="1200" dirty="0" smtClean="0">
                <a:latin typeface="Gill Sans MT" panose="020B0502020104020203" pitchFamily="34" charset="0"/>
              </a:rPr>
              <a:t>, Communication</a:t>
            </a:r>
          </a:p>
          <a:p>
            <a:pPr>
              <a:spcBef>
                <a:spcPts val="600"/>
              </a:spcBef>
              <a:tabLst>
                <a:tab pos="466725" algn="l"/>
                <a:tab pos="3933825" algn="r"/>
              </a:tabLst>
            </a:pPr>
            <a:r>
              <a:rPr lang="en-US" sz="1200" b="1" dirty="0" smtClean="0">
                <a:latin typeface="Gill Sans MT" panose="020B0502020104020203" pitchFamily="34" charset="0"/>
              </a:rPr>
              <a:t>Committee Members</a:t>
            </a:r>
          </a:p>
          <a:p>
            <a:pPr>
              <a:spcBef>
                <a:spcPts val="600"/>
              </a:spcBef>
              <a:tabLst>
                <a:tab pos="466725" algn="l"/>
                <a:tab pos="3933825" algn="r"/>
              </a:tabLst>
            </a:pPr>
            <a:r>
              <a:rPr lang="en-US" sz="1200" dirty="0" smtClean="0">
                <a:latin typeface="Gill Sans MT" panose="020B0502020104020203" pitchFamily="34" charset="0"/>
              </a:rPr>
              <a:t>Amanda </a:t>
            </a:r>
            <a:r>
              <a:rPr lang="en-US" sz="1200" dirty="0" err="1" smtClean="0">
                <a:latin typeface="Gill Sans MT" panose="020B0502020104020203" pitchFamily="34" charset="0"/>
              </a:rPr>
              <a:t>Naro</a:t>
            </a:r>
            <a:r>
              <a:rPr lang="en-US" sz="1200" dirty="0" smtClean="0">
                <a:latin typeface="Gill Sans MT" panose="020B0502020104020203" pitchFamily="34" charset="0"/>
              </a:rPr>
              <a:t>, Social</a:t>
            </a:r>
          </a:p>
          <a:p>
            <a:pPr>
              <a:spcBef>
                <a:spcPts val="600"/>
              </a:spcBef>
              <a:tabLst>
                <a:tab pos="466725" algn="l"/>
                <a:tab pos="3933825" algn="r"/>
              </a:tabLst>
            </a:pPr>
            <a:r>
              <a:rPr lang="en-US" sz="1200" dirty="0" smtClean="0">
                <a:latin typeface="Gill Sans MT" panose="020B0502020104020203" pitchFamily="34" charset="0"/>
              </a:rPr>
              <a:t>Rob </a:t>
            </a:r>
            <a:r>
              <a:rPr lang="en-US" sz="1200" dirty="0" err="1" smtClean="0">
                <a:latin typeface="Gill Sans MT" panose="020B0502020104020203" pitchFamily="34" charset="0"/>
              </a:rPr>
              <a:t>Fiero</a:t>
            </a:r>
            <a:r>
              <a:rPr lang="en-US" sz="1200" dirty="0" smtClean="0">
                <a:latin typeface="Gill Sans MT" panose="020B0502020104020203" pitchFamily="34" charset="0"/>
              </a:rPr>
              <a:t> &amp; Mark Crane, Communication &amp; Website</a:t>
            </a:r>
          </a:p>
          <a:p>
            <a:pPr>
              <a:spcBef>
                <a:spcPts val="600"/>
              </a:spcBef>
              <a:tabLst>
                <a:tab pos="466725" algn="l"/>
                <a:tab pos="3933825" algn="r"/>
              </a:tabLst>
            </a:pPr>
            <a:r>
              <a:rPr lang="en-US" sz="1200" dirty="0" smtClean="0">
                <a:latin typeface="Gill Sans MT" panose="020B0502020104020203" pitchFamily="34" charset="0"/>
              </a:rPr>
              <a:t>Chris Burgess, Pack 10 Miler RD</a:t>
            </a:r>
          </a:p>
          <a:p>
            <a:pPr>
              <a:spcBef>
                <a:spcPts val="600"/>
              </a:spcBef>
              <a:tabLst>
                <a:tab pos="466725" algn="l"/>
                <a:tab pos="3933825" algn="r"/>
              </a:tabLst>
            </a:pPr>
            <a:r>
              <a:rPr lang="en-US" sz="1200" dirty="0" smtClean="0">
                <a:latin typeface="Gill Sans MT" panose="020B0502020104020203" pitchFamily="34" charset="0"/>
              </a:rPr>
              <a:t>Ken </a:t>
            </a:r>
            <a:r>
              <a:rPr lang="en-US" sz="1200" dirty="0" err="1" smtClean="0">
                <a:latin typeface="Gill Sans MT" panose="020B0502020104020203" pitchFamily="34" charset="0"/>
              </a:rPr>
              <a:t>Forrence</a:t>
            </a:r>
            <a:r>
              <a:rPr lang="en-US" sz="1200" dirty="0" smtClean="0">
                <a:latin typeface="Gill Sans MT" panose="020B0502020104020203" pitchFamily="34" charset="0"/>
              </a:rPr>
              <a:t>, Trail Series Co- RD</a:t>
            </a:r>
          </a:p>
          <a:p>
            <a:pPr>
              <a:spcBef>
                <a:spcPts val="600"/>
              </a:spcBef>
              <a:tabLst>
                <a:tab pos="466725" algn="l"/>
                <a:tab pos="3933825" algn="r"/>
              </a:tabLst>
            </a:pPr>
            <a:r>
              <a:rPr lang="en-US" sz="1200" b="1" dirty="0" smtClean="0">
                <a:latin typeface="Gill Sans MT" panose="020B0502020104020203" pitchFamily="34" charset="0"/>
              </a:rPr>
              <a:t>At Large Members</a:t>
            </a:r>
          </a:p>
          <a:p>
            <a:pPr>
              <a:spcBef>
                <a:spcPts val="600"/>
              </a:spcBef>
              <a:tabLst>
                <a:tab pos="466725" algn="l"/>
                <a:tab pos="3933825" algn="r"/>
              </a:tabLst>
            </a:pPr>
            <a:r>
              <a:rPr lang="en-US" sz="1200" dirty="0" smtClean="0">
                <a:latin typeface="Gill Sans MT" panose="020B0502020104020203" pitchFamily="34" charset="0"/>
              </a:rPr>
              <a:t>Beth </a:t>
            </a:r>
            <a:r>
              <a:rPr lang="en-US" sz="1200" dirty="0" smtClean="0">
                <a:latin typeface="Gill Sans MT" panose="020B0502020104020203" pitchFamily="34" charset="0"/>
              </a:rPr>
              <a:t>Whipple</a:t>
            </a:r>
          </a:p>
          <a:p>
            <a:pPr>
              <a:spcBef>
                <a:spcPts val="600"/>
              </a:spcBef>
              <a:tabLst>
                <a:tab pos="466725" algn="l"/>
                <a:tab pos="3933825" algn="r"/>
              </a:tabLst>
            </a:pPr>
            <a:endParaRPr lang="en-US" sz="1200" dirty="0">
              <a:latin typeface="Gill Sans MT" panose="020B0502020104020203" pitchFamily="34" charset="0"/>
            </a:endParaRPr>
          </a:p>
          <a:p>
            <a:pPr>
              <a:spcBef>
                <a:spcPts val="600"/>
              </a:spcBef>
              <a:tabLst>
                <a:tab pos="466725" algn="l"/>
                <a:tab pos="3933825" algn="r"/>
              </a:tabLst>
            </a:pPr>
            <a:endParaRPr lang="en-US" sz="1100" dirty="0">
              <a:latin typeface="Gill Sans MT" panose="020B0502020104020203" pitchFamily="34" charset="0"/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195336" y="312914"/>
            <a:ext cx="4010745" cy="4693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7410" tIns="37410" rIns="37410" bIns="3741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300" dirty="0" smtClean="0">
                <a:solidFill>
                  <a:srgbClr val="000000"/>
                </a:solidFill>
                <a:latin typeface="Viner Hand ITC" panose="03070502030502020203" pitchFamily="66" charset="0"/>
                <a:cs typeface="Arial" pitchFamily="34" charset="0"/>
              </a:rPr>
              <a:t>Executive Board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iner Hand ITC" panose="03070502030502020203" pitchFamily="66" charset="0"/>
              <a:cs typeface="Arial" pitchFamily="34" charset="0"/>
            </a:endParaRPr>
          </a:p>
        </p:txBody>
      </p:sp>
      <p:pic>
        <p:nvPicPr>
          <p:cNvPr id="13" name="Picture 2" descr="j010525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5280" y="6742316"/>
            <a:ext cx="1050857" cy="1173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48481" y="6351349"/>
            <a:ext cx="118173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Gill Sans MT" panose="020B0502020104020203" pitchFamily="34" charset="0"/>
              </a:rPr>
              <a:t>www.gatecity.org</a:t>
            </a:r>
            <a:endParaRPr lang="en-US" sz="110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4092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08487" y="312914"/>
            <a:ext cx="4010745" cy="4693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7410" tIns="37410" rIns="37410" bIns="3741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300" dirty="0" smtClean="0">
                <a:solidFill>
                  <a:srgbClr val="000000"/>
                </a:solidFill>
                <a:latin typeface="Viner Hand ITC" panose="03070502030502020203" pitchFamily="66" charset="0"/>
                <a:cs typeface="Arial" pitchFamily="34" charset="0"/>
              </a:rPr>
              <a:t>Tonight’s Program</a:t>
            </a:r>
            <a:endParaRPr lang="en-US" dirty="0">
              <a:latin typeface="Viner Hand ITC" panose="03070502030502020203" pitchFamily="66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9525" y="912087"/>
            <a:ext cx="4008293" cy="5945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7410" tIns="37410" rIns="37410" bIns="3741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R="0" lvl="0" indent="0" algn="ct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kumimoji="0" sz="2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Edwardian Script ITC" pitchFamily="66" charset="0"/>
                <a:cs typeface="Arial" pitchFamily="34" charset="0"/>
              </a:defRPr>
            </a:lvl1pPr>
          </a:lstStyle>
          <a:p>
            <a:pPr algn="l">
              <a:spcBef>
                <a:spcPts val="1200"/>
              </a:spcBef>
              <a:spcAft>
                <a:spcPts val="600"/>
              </a:spcAft>
              <a:tabLst>
                <a:tab pos="798513" algn="l"/>
                <a:tab pos="2397125" algn="l"/>
              </a:tabLst>
            </a:pPr>
            <a:r>
              <a:rPr lang="en-US" sz="1400" dirty="0" smtClean="0">
                <a:latin typeface="Gill Sans MT" panose="020B0502020104020203" pitchFamily="34" charset="0"/>
              </a:rPr>
              <a:t>5:00 PM	Reception</a:t>
            </a:r>
          </a:p>
          <a:p>
            <a:pPr algn="l">
              <a:spcBef>
                <a:spcPts val="1200"/>
              </a:spcBef>
              <a:spcAft>
                <a:spcPts val="600"/>
              </a:spcAft>
              <a:tabLst>
                <a:tab pos="798513" algn="l"/>
                <a:tab pos="2397125" algn="l"/>
              </a:tabLst>
            </a:pPr>
            <a:r>
              <a:rPr lang="en-US" sz="1400" dirty="0" smtClean="0">
                <a:latin typeface="Gill Sans MT" panose="020B0502020104020203" pitchFamily="34" charset="0"/>
              </a:rPr>
              <a:t>6:30 PM	Dinner</a:t>
            </a:r>
          </a:p>
          <a:p>
            <a:pPr algn="l">
              <a:spcBef>
                <a:spcPts val="1200"/>
              </a:spcBef>
              <a:spcAft>
                <a:spcPts val="600"/>
              </a:spcAft>
              <a:tabLst>
                <a:tab pos="798513" algn="l"/>
                <a:tab pos="2397125" algn="l"/>
              </a:tabLst>
            </a:pPr>
            <a:r>
              <a:rPr lang="en-US" sz="1400" dirty="0" smtClean="0">
                <a:latin typeface="Gill Sans MT" panose="020B0502020104020203" pitchFamily="34" charset="0"/>
              </a:rPr>
              <a:t>7:00 PM	Welcome Address	Stephen Rouleau, </a:t>
            </a:r>
            <a:br>
              <a:rPr lang="en-US" sz="1400" dirty="0" smtClean="0">
                <a:latin typeface="Gill Sans MT" panose="020B0502020104020203" pitchFamily="34" charset="0"/>
              </a:rPr>
            </a:br>
            <a:r>
              <a:rPr lang="en-US" sz="1400" dirty="0" smtClean="0">
                <a:latin typeface="Gill Sans MT" panose="020B0502020104020203" pitchFamily="34" charset="0"/>
              </a:rPr>
              <a:t>		President</a:t>
            </a:r>
          </a:p>
          <a:p>
            <a:pPr algn="l">
              <a:spcBef>
                <a:spcPts val="1200"/>
              </a:spcBef>
              <a:spcAft>
                <a:spcPts val="600"/>
              </a:spcAft>
              <a:tabLst>
                <a:tab pos="798513" algn="l"/>
                <a:tab pos="2397125" algn="l"/>
              </a:tabLst>
            </a:pPr>
            <a:r>
              <a:rPr lang="en-US" sz="1400" dirty="0" smtClean="0">
                <a:latin typeface="Gill Sans MT" panose="020B0502020104020203" pitchFamily="34" charset="0"/>
              </a:rPr>
              <a:t>7:30 PM	Awards</a:t>
            </a:r>
          </a:p>
          <a:p>
            <a:pPr marL="400050" indent="-400050" algn="l">
              <a:spcAft>
                <a:spcPts val="600"/>
              </a:spcAft>
              <a:buFontTx/>
              <a:buChar char="-"/>
              <a:tabLst>
                <a:tab pos="798513" algn="l"/>
                <a:tab pos="2397125" algn="l"/>
              </a:tabLst>
            </a:pPr>
            <a:r>
              <a:rPr lang="en-US" sz="1400" dirty="0" smtClean="0">
                <a:latin typeface="Gill Sans MT" panose="020B0502020104020203" pitchFamily="34" charset="0"/>
              </a:rPr>
              <a:t>Competition Awards	Christy </a:t>
            </a:r>
            <a:r>
              <a:rPr lang="en-US" sz="1400" dirty="0" err="1" smtClean="0">
                <a:latin typeface="Gill Sans MT" panose="020B0502020104020203" pitchFamily="34" charset="0"/>
              </a:rPr>
              <a:t>Kervin</a:t>
            </a:r>
            <a:r>
              <a:rPr lang="en-US" sz="1400" dirty="0" smtClean="0">
                <a:latin typeface="Gill Sans MT" panose="020B0502020104020203" pitchFamily="34" charset="0"/>
              </a:rPr>
              <a:t> &amp; 			Adam Goldstein</a:t>
            </a:r>
            <a:endParaRPr lang="en-US" sz="1000" dirty="0" smtClean="0">
              <a:latin typeface="Gill Sans MT" panose="020B0502020104020203" pitchFamily="34" charset="0"/>
            </a:endParaRPr>
          </a:p>
          <a:p>
            <a:pPr marL="400050" indent="-400050" algn="l">
              <a:spcAft>
                <a:spcPts val="600"/>
              </a:spcAft>
              <a:buFontTx/>
              <a:buChar char="-"/>
              <a:tabLst>
                <a:tab pos="798513" algn="l"/>
                <a:tab pos="2397125" algn="l"/>
              </a:tabLst>
            </a:pPr>
            <a:r>
              <a:rPr lang="en-US" sz="1400" dirty="0" smtClean="0">
                <a:latin typeface="Gill Sans MT" panose="020B0502020104020203" pitchFamily="34" charset="0"/>
              </a:rPr>
              <a:t>Hall of Fame Awards	David </a:t>
            </a:r>
            <a:r>
              <a:rPr lang="en-US" sz="1400" dirty="0" err="1" smtClean="0">
                <a:latin typeface="Gill Sans MT" panose="020B0502020104020203" pitchFamily="34" charset="0"/>
              </a:rPr>
              <a:t>Salvas</a:t>
            </a:r>
            <a:r>
              <a:rPr lang="en-US" sz="1400" dirty="0" smtClean="0">
                <a:latin typeface="Gill Sans MT" panose="020B0502020104020203" pitchFamily="34" charset="0"/>
              </a:rPr>
              <a:t>	</a:t>
            </a:r>
          </a:p>
          <a:p>
            <a:pPr algn="l">
              <a:spcBef>
                <a:spcPts val="1200"/>
              </a:spcBef>
              <a:spcAft>
                <a:spcPts val="600"/>
              </a:spcAft>
              <a:tabLst>
                <a:tab pos="798513" algn="l"/>
                <a:tab pos="2397125" algn="l"/>
              </a:tabLst>
            </a:pPr>
            <a:r>
              <a:rPr lang="en-US" sz="1400" dirty="0" smtClean="0">
                <a:latin typeface="Gill Sans MT" panose="020B0502020104020203" pitchFamily="34" charset="0"/>
              </a:rPr>
              <a:t>8:00 PM	GCS Activities for 2020</a:t>
            </a:r>
          </a:p>
          <a:p>
            <a:pPr marL="400050" indent="-400050" algn="l">
              <a:spcAft>
                <a:spcPts val="600"/>
              </a:spcAft>
              <a:buFontTx/>
              <a:buChar char="-"/>
              <a:tabLst>
                <a:tab pos="798513" algn="l"/>
                <a:tab pos="2397125" algn="l"/>
              </a:tabLst>
            </a:pPr>
            <a:r>
              <a:rPr lang="en-US" sz="1400" dirty="0">
                <a:latin typeface="Gill Sans MT" panose="020B0502020104020203" pitchFamily="34" charset="0"/>
              </a:rPr>
              <a:t>Racing Program	</a:t>
            </a:r>
            <a:r>
              <a:rPr lang="en-US" sz="1400" dirty="0" smtClean="0">
                <a:latin typeface="Gill Sans MT" panose="020B0502020104020203" pitchFamily="34" charset="0"/>
              </a:rPr>
              <a:t>Christy </a:t>
            </a:r>
            <a:r>
              <a:rPr lang="en-US" sz="1400" dirty="0" err="1" smtClean="0">
                <a:latin typeface="Gill Sans MT" panose="020B0502020104020203" pitchFamily="34" charset="0"/>
              </a:rPr>
              <a:t>Kervin</a:t>
            </a:r>
            <a:r>
              <a:rPr lang="en-US" sz="1400" dirty="0" smtClean="0">
                <a:latin typeface="Gill Sans MT" panose="020B0502020104020203" pitchFamily="34" charset="0"/>
              </a:rPr>
              <a:t> </a:t>
            </a:r>
            <a:endParaRPr lang="en-US" sz="1400" dirty="0">
              <a:latin typeface="Gill Sans MT" panose="020B0502020104020203" pitchFamily="34" charset="0"/>
            </a:endParaRPr>
          </a:p>
          <a:p>
            <a:pPr marL="400050" indent="-400050" algn="l">
              <a:spcAft>
                <a:spcPts val="600"/>
              </a:spcAft>
              <a:buFontTx/>
              <a:buChar char="-"/>
              <a:tabLst>
                <a:tab pos="798513" algn="l"/>
                <a:tab pos="2397125" algn="l"/>
              </a:tabLst>
            </a:pPr>
            <a:r>
              <a:rPr lang="en-US" sz="1400" dirty="0" smtClean="0">
                <a:latin typeface="Gill Sans MT" panose="020B0502020104020203" pitchFamily="34" charset="0"/>
              </a:rPr>
              <a:t>Outreach Program	Rebecca Dorr</a:t>
            </a:r>
            <a:endParaRPr lang="en-US" sz="1400" dirty="0">
              <a:latin typeface="Gill Sans MT" panose="020B0502020104020203" pitchFamily="34" charset="0"/>
            </a:endParaRPr>
          </a:p>
          <a:p>
            <a:pPr algn="l">
              <a:spcBef>
                <a:spcPts val="1200"/>
              </a:spcBef>
              <a:spcAft>
                <a:spcPts val="600"/>
              </a:spcAft>
              <a:tabLst>
                <a:tab pos="798513" algn="l"/>
                <a:tab pos="2397125" algn="l"/>
              </a:tabLst>
            </a:pPr>
            <a:r>
              <a:rPr lang="en-US" sz="1400" dirty="0" smtClean="0">
                <a:latin typeface="Gill Sans MT" panose="020B0502020104020203" pitchFamily="34" charset="0"/>
              </a:rPr>
              <a:t>8:30PM 	Raffle Drawings</a:t>
            </a:r>
          </a:p>
          <a:p>
            <a:pPr algn="l">
              <a:spcBef>
                <a:spcPts val="1200"/>
              </a:spcBef>
              <a:spcAft>
                <a:spcPts val="600"/>
              </a:spcAft>
              <a:tabLst>
                <a:tab pos="798513" algn="l"/>
                <a:tab pos="2397125" algn="l"/>
              </a:tabLst>
            </a:pPr>
            <a:r>
              <a:rPr lang="en-US" sz="1400" dirty="0" smtClean="0">
                <a:latin typeface="Gill Sans MT" panose="020B0502020104020203" pitchFamily="34" charset="0"/>
              </a:rPr>
              <a:t>9:00 </a:t>
            </a:r>
            <a:r>
              <a:rPr lang="en-US" sz="1400" dirty="0">
                <a:latin typeface="Gill Sans MT" panose="020B0502020104020203" pitchFamily="34" charset="0"/>
              </a:rPr>
              <a:t>PM	Closing Remarks	</a:t>
            </a:r>
            <a:r>
              <a:rPr lang="en-US" sz="1400" dirty="0" smtClean="0">
                <a:latin typeface="Gill Sans MT" panose="020B0502020104020203" pitchFamily="34" charset="0"/>
              </a:rPr>
              <a:t>Stephen Rouleau,</a:t>
            </a:r>
            <a:br>
              <a:rPr lang="en-US" sz="1400" dirty="0" smtClean="0">
                <a:latin typeface="Gill Sans MT" panose="020B0502020104020203" pitchFamily="34" charset="0"/>
              </a:rPr>
            </a:br>
            <a:r>
              <a:rPr lang="en-US" sz="1400" dirty="0" smtClean="0">
                <a:latin typeface="Gill Sans MT" panose="020B0502020104020203" pitchFamily="34" charset="0"/>
              </a:rPr>
              <a:t>		President</a:t>
            </a:r>
            <a:endParaRPr lang="en-US" sz="1400" dirty="0">
              <a:latin typeface="Gill Sans MT" panose="020B0502020104020203" pitchFamily="34" charset="0"/>
            </a:endParaRPr>
          </a:p>
          <a:p>
            <a:pPr algn="l">
              <a:spcBef>
                <a:spcPts val="1200"/>
              </a:spcBef>
              <a:spcAft>
                <a:spcPts val="600"/>
              </a:spcAft>
              <a:tabLst>
                <a:tab pos="798513" algn="l"/>
                <a:tab pos="2397125" algn="l"/>
              </a:tabLst>
            </a:pPr>
            <a:r>
              <a:rPr lang="en-US" sz="1400" dirty="0">
                <a:latin typeface="Gill Sans MT" panose="020B0502020104020203" pitchFamily="34" charset="0"/>
              </a:rPr>
              <a:t>10:00 </a:t>
            </a:r>
            <a:r>
              <a:rPr lang="en-US" sz="1400" dirty="0" smtClean="0">
                <a:latin typeface="Gill Sans MT" panose="020B0502020104020203" pitchFamily="34" charset="0"/>
              </a:rPr>
              <a:t>PM	Bar Closes</a:t>
            </a:r>
          </a:p>
          <a:p>
            <a:pPr algn="l">
              <a:spcAft>
                <a:spcPts val="600"/>
              </a:spcAft>
              <a:tabLst>
                <a:tab pos="798513" algn="l"/>
                <a:tab pos="2397125" algn="l"/>
              </a:tabLst>
            </a:pPr>
            <a:endParaRPr lang="en-US" sz="1400" dirty="0">
              <a:latin typeface="Gill Sans MT" panose="020B0502020104020203" pitchFamily="34" charset="0"/>
            </a:endParaRPr>
          </a:p>
          <a:p>
            <a:pPr algn="l">
              <a:spcBef>
                <a:spcPts val="1200"/>
              </a:spcBef>
              <a:spcAft>
                <a:spcPts val="600"/>
              </a:spcAft>
              <a:tabLst>
                <a:tab pos="798513" algn="l"/>
                <a:tab pos="2397125" algn="l"/>
              </a:tabLst>
            </a:pPr>
            <a:endParaRPr lang="en-US" sz="1400" dirty="0" smtClean="0">
              <a:latin typeface="Gill Sans MT" panose="020B0502020104020203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968081" y="0"/>
            <a:ext cx="4343400" cy="7040563"/>
          </a:xfrm>
          <a:prstGeom prst="rect">
            <a:avLst/>
          </a:prstGeom>
          <a:noFill/>
          <a:ln>
            <a:solidFill>
              <a:srgbClr val="9537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-287" y="0"/>
            <a:ext cx="4343400" cy="7040563"/>
          </a:xfrm>
          <a:prstGeom prst="rect">
            <a:avLst/>
          </a:prstGeom>
          <a:noFill/>
          <a:ln>
            <a:solidFill>
              <a:srgbClr val="9537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j010525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0320" y="6796881"/>
            <a:ext cx="1050857" cy="1173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5100593" y="944496"/>
            <a:ext cx="4151053" cy="55222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7410" tIns="37410" rIns="37410" bIns="3741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R="0" lvl="0" indent="0" algn="ct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kumimoji="0" sz="2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Edwardian Script ITC" pitchFamily="66" charset="0"/>
                <a:cs typeface="Arial" pitchFamily="34" charset="0"/>
              </a:defRPr>
            </a:lvl1pPr>
          </a:lstStyle>
          <a:p>
            <a:pPr algn="l">
              <a:spcBef>
                <a:spcPts val="600"/>
              </a:spcBef>
              <a:tabLst>
                <a:tab pos="3933825" algn="r"/>
              </a:tabLst>
            </a:pPr>
            <a:r>
              <a:rPr lang="en-US" sz="1200" dirty="0" smtClean="0">
                <a:latin typeface="Gill Sans MT" panose="020B0502020104020203" pitchFamily="34" charset="0"/>
              </a:rPr>
              <a:t>January 25	Awards Banquet, </a:t>
            </a:r>
            <a:br>
              <a:rPr lang="en-US" sz="1200" dirty="0" smtClean="0">
                <a:latin typeface="Gill Sans MT" panose="020B0502020104020203" pitchFamily="34" charset="0"/>
              </a:rPr>
            </a:br>
            <a:r>
              <a:rPr lang="en-US" sz="1200" dirty="0" smtClean="0">
                <a:latin typeface="Gill Sans MT" panose="020B0502020104020203" pitchFamily="34" charset="0"/>
              </a:rPr>
              <a:t>	Nashua Country Club</a:t>
            </a:r>
          </a:p>
          <a:p>
            <a:pPr algn="l">
              <a:spcBef>
                <a:spcPts val="600"/>
              </a:spcBef>
              <a:tabLst>
                <a:tab pos="3933825" algn="r"/>
              </a:tabLst>
            </a:pPr>
            <a:r>
              <a:rPr lang="en-US" sz="1200" dirty="0" smtClean="0">
                <a:latin typeface="Gill Sans MT" panose="020B0502020104020203" pitchFamily="34" charset="0"/>
              </a:rPr>
              <a:t>February</a:t>
            </a:r>
            <a:r>
              <a:rPr lang="en-US" sz="1200" dirty="0">
                <a:latin typeface="Gill Sans MT" panose="020B0502020104020203" pitchFamily="34" charset="0"/>
              </a:rPr>
              <a:t>	</a:t>
            </a:r>
            <a:r>
              <a:rPr lang="en-US" sz="1200" dirty="0" smtClean="0">
                <a:latin typeface="Gill Sans MT" panose="020B0502020104020203" pitchFamily="34" charset="0"/>
              </a:rPr>
              <a:t>Club Social, </a:t>
            </a:r>
            <a:r>
              <a:rPr lang="en-US" sz="1200" dirty="0">
                <a:latin typeface="Gill Sans MT" panose="020B0502020104020203" pitchFamily="34" charset="0"/>
              </a:rPr>
              <a:t/>
            </a:r>
            <a:br>
              <a:rPr lang="en-US" sz="1200" dirty="0">
                <a:latin typeface="Gill Sans MT" panose="020B0502020104020203" pitchFamily="34" charset="0"/>
              </a:rPr>
            </a:br>
            <a:r>
              <a:rPr lang="en-US" sz="1200" dirty="0">
                <a:latin typeface="Gill Sans MT" panose="020B0502020104020203" pitchFamily="34" charset="0"/>
              </a:rPr>
              <a:t>	</a:t>
            </a:r>
            <a:r>
              <a:rPr lang="en-US" sz="1200" dirty="0" smtClean="0">
                <a:latin typeface="Gill Sans MT" panose="020B0502020104020203" pitchFamily="34" charset="0"/>
              </a:rPr>
              <a:t>TBD*</a:t>
            </a:r>
          </a:p>
          <a:p>
            <a:pPr algn="l">
              <a:spcBef>
                <a:spcPts val="600"/>
              </a:spcBef>
              <a:tabLst>
                <a:tab pos="3933825" algn="r"/>
              </a:tabLst>
            </a:pPr>
            <a:r>
              <a:rPr lang="en-US" sz="1200" dirty="0" smtClean="0">
                <a:latin typeface="Gill Sans MT" panose="020B0502020104020203" pitchFamily="34" charset="0"/>
              </a:rPr>
              <a:t>March 16	Annual Meeting &amp; Social, </a:t>
            </a:r>
            <a:br>
              <a:rPr lang="en-US" sz="1200" dirty="0" smtClean="0">
                <a:latin typeface="Gill Sans MT" panose="020B0502020104020203" pitchFamily="34" charset="0"/>
              </a:rPr>
            </a:br>
            <a:r>
              <a:rPr lang="en-US" sz="1200" dirty="0" smtClean="0">
                <a:latin typeface="Gill Sans MT" panose="020B0502020104020203" pitchFamily="34" charset="0"/>
              </a:rPr>
              <a:t>	Nashua Country Club</a:t>
            </a:r>
          </a:p>
          <a:p>
            <a:pPr algn="l">
              <a:spcBef>
                <a:spcPts val="600"/>
              </a:spcBef>
              <a:tabLst>
                <a:tab pos="3933825" algn="r"/>
              </a:tabLst>
            </a:pPr>
            <a:r>
              <a:rPr lang="en-US" sz="1200" dirty="0" smtClean="0">
                <a:latin typeface="Gill Sans MT" panose="020B0502020104020203" pitchFamily="34" charset="0"/>
              </a:rPr>
              <a:t>April  22	“Opening Lap” Celebration, </a:t>
            </a:r>
          </a:p>
          <a:p>
            <a:pPr algn="l">
              <a:spcBef>
                <a:spcPts val="0"/>
              </a:spcBef>
              <a:tabLst>
                <a:tab pos="3933825" algn="r"/>
              </a:tabLst>
            </a:pPr>
            <a:r>
              <a:rPr lang="en-US" sz="1200" dirty="0" smtClean="0">
                <a:latin typeface="Gill Sans MT" panose="020B0502020104020203" pitchFamily="34" charset="0"/>
              </a:rPr>
              <a:t>	</a:t>
            </a:r>
            <a:r>
              <a:rPr lang="en-US" sz="1200" dirty="0" err="1" smtClean="0">
                <a:latin typeface="Gill Sans MT" panose="020B0502020104020203" pitchFamily="34" charset="0"/>
              </a:rPr>
              <a:t>Chunkys</a:t>
            </a:r>
            <a:r>
              <a:rPr lang="en-US" sz="1200" dirty="0" smtClean="0">
                <a:latin typeface="Gill Sans MT" panose="020B0502020104020203" pitchFamily="34" charset="0"/>
              </a:rPr>
              <a:t>*</a:t>
            </a:r>
          </a:p>
          <a:p>
            <a:pPr algn="l">
              <a:spcBef>
                <a:spcPts val="600"/>
              </a:spcBef>
              <a:tabLst>
                <a:tab pos="3933825" algn="r"/>
              </a:tabLst>
            </a:pPr>
            <a:r>
              <a:rPr lang="en-US" sz="1200" smtClean="0">
                <a:latin typeface="Gill Sans MT" panose="020B0502020104020203" pitchFamily="34" charset="0"/>
              </a:rPr>
              <a:t>May 19</a:t>
            </a:r>
            <a:r>
              <a:rPr lang="en-US" sz="1200" dirty="0" smtClean="0">
                <a:latin typeface="Gill Sans MT" panose="020B0502020104020203" pitchFamily="34" charset="0"/>
              </a:rPr>
              <a:t>	“NH’s Best of Boston” Henri Renaud Award, </a:t>
            </a:r>
            <a:br>
              <a:rPr lang="en-US" sz="1200" dirty="0" smtClean="0">
                <a:latin typeface="Gill Sans MT" panose="020B0502020104020203" pitchFamily="34" charset="0"/>
              </a:rPr>
            </a:br>
            <a:r>
              <a:rPr lang="en-US" sz="1200" dirty="0" smtClean="0">
                <a:latin typeface="Gill Sans MT" panose="020B0502020104020203" pitchFamily="34" charset="0"/>
              </a:rPr>
              <a:t>	Nashua Country Club</a:t>
            </a:r>
          </a:p>
          <a:p>
            <a:pPr algn="l">
              <a:spcBef>
                <a:spcPts val="600"/>
              </a:spcBef>
              <a:tabLst>
                <a:tab pos="3933825" algn="r"/>
              </a:tabLst>
            </a:pPr>
            <a:r>
              <a:rPr lang="en-US" sz="1200" dirty="0" smtClean="0">
                <a:latin typeface="Gill Sans MT" panose="020B0502020104020203" pitchFamily="34" charset="0"/>
              </a:rPr>
              <a:t>June 24	Scholarship Awards &amp; Track Social*</a:t>
            </a:r>
            <a:br>
              <a:rPr lang="en-US" sz="1200" dirty="0" smtClean="0">
                <a:latin typeface="Gill Sans MT" panose="020B0502020104020203" pitchFamily="34" charset="0"/>
              </a:rPr>
            </a:br>
            <a:r>
              <a:rPr lang="en-US" sz="1200" dirty="0" smtClean="0">
                <a:latin typeface="Gill Sans MT" panose="020B0502020104020203" pitchFamily="34" charset="0"/>
              </a:rPr>
              <a:t>	at the track</a:t>
            </a:r>
          </a:p>
          <a:p>
            <a:pPr algn="l">
              <a:spcBef>
                <a:spcPts val="600"/>
              </a:spcBef>
              <a:tabLst>
                <a:tab pos="3933825" algn="r"/>
              </a:tabLst>
            </a:pPr>
            <a:r>
              <a:rPr lang="en-US" sz="1200" dirty="0" smtClean="0">
                <a:latin typeface="Gill Sans MT" panose="020B0502020104020203" pitchFamily="34" charset="0"/>
              </a:rPr>
              <a:t>July 15	“Ultimate Runner” Night</a:t>
            </a:r>
            <a:br>
              <a:rPr lang="en-US" sz="1200" dirty="0" smtClean="0">
                <a:latin typeface="Gill Sans MT" panose="020B0502020104020203" pitchFamily="34" charset="0"/>
              </a:rPr>
            </a:br>
            <a:r>
              <a:rPr lang="en-US" sz="1200" dirty="0" smtClean="0">
                <a:latin typeface="Gill Sans MT" panose="020B0502020104020203" pitchFamily="34" charset="0"/>
              </a:rPr>
              <a:t>	at the track</a:t>
            </a:r>
          </a:p>
          <a:p>
            <a:pPr algn="l">
              <a:spcBef>
                <a:spcPts val="600"/>
              </a:spcBef>
              <a:tabLst>
                <a:tab pos="3933825" algn="r"/>
              </a:tabLst>
            </a:pPr>
            <a:r>
              <a:rPr lang="en-US" sz="1200" dirty="0" smtClean="0">
                <a:latin typeface="Gill Sans MT" panose="020B0502020104020203" pitchFamily="34" charset="0"/>
              </a:rPr>
              <a:t>August 5	“Run Well” Health &amp; Wellness Night*,</a:t>
            </a:r>
          </a:p>
          <a:p>
            <a:pPr algn="l">
              <a:spcBef>
                <a:spcPts val="0"/>
              </a:spcBef>
              <a:tabLst>
                <a:tab pos="3933825" algn="r"/>
              </a:tabLst>
            </a:pPr>
            <a:r>
              <a:rPr lang="en-US" sz="1200" dirty="0" smtClean="0">
                <a:latin typeface="Gill Sans MT" panose="020B0502020104020203" pitchFamily="34" charset="0"/>
              </a:rPr>
              <a:t>	at the track</a:t>
            </a:r>
          </a:p>
          <a:p>
            <a:pPr algn="l">
              <a:spcBef>
                <a:spcPts val="0"/>
              </a:spcBef>
              <a:tabLst>
                <a:tab pos="3933825" algn="r"/>
              </a:tabLst>
            </a:pPr>
            <a:endParaRPr lang="en-US" sz="1200" dirty="0" smtClean="0">
              <a:latin typeface="Gill Sans MT" panose="020B0502020104020203" pitchFamily="34" charset="0"/>
            </a:endParaRPr>
          </a:p>
          <a:p>
            <a:pPr algn="l">
              <a:spcBef>
                <a:spcPts val="0"/>
              </a:spcBef>
              <a:tabLst>
                <a:tab pos="3933825" algn="r"/>
              </a:tabLst>
            </a:pPr>
            <a:r>
              <a:rPr lang="en-US" sz="1200" dirty="0" smtClean="0">
                <a:latin typeface="Gill Sans MT" panose="020B0502020104020203" pitchFamily="34" charset="0"/>
              </a:rPr>
              <a:t>September</a:t>
            </a:r>
            <a:r>
              <a:rPr lang="en-US" sz="1200" dirty="0">
                <a:latin typeface="Gill Sans MT" panose="020B0502020104020203" pitchFamily="34" charset="0"/>
              </a:rPr>
              <a:t>	</a:t>
            </a:r>
            <a:r>
              <a:rPr lang="en-US" sz="1200" dirty="0" smtClean="0">
                <a:latin typeface="Gill Sans MT" panose="020B0502020104020203" pitchFamily="34" charset="0"/>
              </a:rPr>
              <a:t>Club Social, </a:t>
            </a:r>
            <a:r>
              <a:rPr lang="en-US" sz="1200" dirty="0">
                <a:latin typeface="Gill Sans MT" panose="020B0502020104020203" pitchFamily="34" charset="0"/>
              </a:rPr>
              <a:t/>
            </a:r>
            <a:br>
              <a:rPr lang="en-US" sz="1200" dirty="0">
                <a:latin typeface="Gill Sans MT" panose="020B0502020104020203" pitchFamily="34" charset="0"/>
              </a:rPr>
            </a:br>
            <a:r>
              <a:rPr lang="en-US" sz="1200" dirty="0">
                <a:latin typeface="Gill Sans MT" panose="020B0502020104020203" pitchFamily="34" charset="0"/>
              </a:rPr>
              <a:t>	</a:t>
            </a:r>
            <a:r>
              <a:rPr lang="en-US" sz="1200" dirty="0" smtClean="0">
                <a:latin typeface="Gill Sans MT" panose="020B0502020104020203" pitchFamily="34" charset="0"/>
              </a:rPr>
              <a:t>TBD*</a:t>
            </a:r>
          </a:p>
          <a:p>
            <a:pPr algn="l">
              <a:spcBef>
                <a:spcPts val="600"/>
              </a:spcBef>
              <a:tabLst>
                <a:tab pos="3933825" algn="r"/>
              </a:tabLst>
            </a:pPr>
            <a:r>
              <a:rPr lang="en-US" sz="1200" dirty="0" smtClean="0">
                <a:latin typeface="Gill Sans MT" panose="020B0502020104020203" pitchFamily="34" charset="0"/>
              </a:rPr>
              <a:t>October 21</a:t>
            </a:r>
            <a:r>
              <a:rPr lang="en-US" sz="1200" dirty="0">
                <a:latin typeface="Gill Sans MT" panose="020B0502020104020203" pitchFamily="34" charset="0"/>
              </a:rPr>
              <a:t>	</a:t>
            </a:r>
            <a:r>
              <a:rPr lang="en-US" sz="1200" dirty="0" smtClean="0">
                <a:latin typeface="Gill Sans MT" panose="020B0502020104020203" pitchFamily="34" charset="0"/>
              </a:rPr>
              <a:t>Candlelight Relay (at the track) &amp; “Bell Lap “</a:t>
            </a:r>
            <a:r>
              <a:rPr lang="en-US" sz="1200" dirty="0">
                <a:latin typeface="Gill Sans MT" panose="020B0502020104020203" pitchFamily="34" charset="0"/>
              </a:rPr>
              <a:t/>
            </a:r>
            <a:br>
              <a:rPr lang="en-US" sz="1200" dirty="0">
                <a:latin typeface="Gill Sans MT" panose="020B0502020104020203" pitchFamily="34" charset="0"/>
              </a:rPr>
            </a:br>
            <a:r>
              <a:rPr lang="en-US" sz="1200" dirty="0">
                <a:latin typeface="Gill Sans MT" panose="020B0502020104020203" pitchFamily="34" charset="0"/>
              </a:rPr>
              <a:t>	</a:t>
            </a:r>
            <a:r>
              <a:rPr lang="en-US" sz="1200" dirty="0" err="1" smtClean="0">
                <a:latin typeface="Gill Sans MT" panose="020B0502020104020203" pitchFamily="34" charset="0"/>
              </a:rPr>
              <a:t>Chunkys</a:t>
            </a:r>
            <a:r>
              <a:rPr lang="en-US" sz="1200" dirty="0" smtClean="0">
                <a:latin typeface="Gill Sans MT" panose="020B0502020104020203" pitchFamily="34" charset="0"/>
              </a:rPr>
              <a:t>*</a:t>
            </a:r>
          </a:p>
          <a:p>
            <a:pPr algn="l">
              <a:spcBef>
                <a:spcPts val="600"/>
              </a:spcBef>
              <a:tabLst>
                <a:tab pos="3933825" algn="r"/>
              </a:tabLst>
            </a:pPr>
            <a:r>
              <a:rPr lang="en-US" sz="1200" dirty="0" smtClean="0">
                <a:latin typeface="Gill Sans MT" panose="020B0502020104020203" pitchFamily="34" charset="0"/>
              </a:rPr>
              <a:t>November</a:t>
            </a:r>
            <a:r>
              <a:rPr lang="en-US" sz="1200" dirty="0">
                <a:latin typeface="Gill Sans MT" panose="020B0502020104020203" pitchFamily="34" charset="0"/>
              </a:rPr>
              <a:t>	</a:t>
            </a:r>
            <a:r>
              <a:rPr lang="en-US" sz="1200" dirty="0" smtClean="0">
                <a:latin typeface="Gill Sans MT" panose="020B0502020104020203" pitchFamily="34" charset="0"/>
              </a:rPr>
              <a:t>Club Social, </a:t>
            </a:r>
            <a:r>
              <a:rPr lang="en-US" sz="1200" dirty="0">
                <a:latin typeface="Gill Sans MT" panose="020B0502020104020203" pitchFamily="34" charset="0"/>
              </a:rPr>
              <a:t/>
            </a:r>
            <a:br>
              <a:rPr lang="en-US" sz="1200" dirty="0">
                <a:latin typeface="Gill Sans MT" panose="020B0502020104020203" pitchFamily="34" charset="0"/>
              </a:rPr>
            </a:br>
            <a:r>
              <a:rPr lang="en-US" sz="1200" dirty="0">
                <a:latin typeface="Gill Sans MT" panose="020B0502020104020203" pitchFamily="34" charset="0"/>
              </a:rPr>
              <a:t>	</a:t>
            </a:r>
            <a:r>
              <a:rPr lang="en-US" sz="1200" dirty="0" smtClean="0">
                <a:latin typeface="Gill Sans MT" panose="020B0502020104020203" pitchFamily="34" charset="0"/>
              </a:rPr>
              <a:t>TBD*</a:t>
            </a:r>
            <a:endParaRPr lang="en-US" sz="1200" dirty="0">
              <a:latin typeface="Gill Sans MT" panose="020B0502020104020203" pitchFamily="34" charset="0"/>
            </a:endParaRPr>
          </a:p>
          <a:p>
            <a:pPr algn="l">
              <a:spcBef>
                <a:spcPts val="600"/>
              </a:spcBef>
              <a:tabLst>
                <a:tab pos="3933825" algn="r"/>
              </a:tabLst>
            </a:pPr>
            <a:r>
              <a:rPr lang="en-US" sz="1200" dirty="0" smtClean="0">
                <a:latin typeface="Gill Sans MT" panose="020B0502020104020203" pitchFamily="34" charset="0"/>
              </a:rPr>
              <a:t>December </a:t>
            </a:r>
            <a:r>
              <a:rPr lang="en-US" sz="1200" dirty="0">
                <a:latin typeface="Gill Sans MT" panose="020B0502020104020203" pitchFamily="34" charset="0"/>
              </a:rPr>
              <a:t>6</a:t>
            </a:r>
            <a:r>
              <a:rPr lang="en-US" sz="1200" dirty="0" smtClean="0">
                <a:latin typeface="Gill Sans MT" panose="020B0502020104020203" pitchFamily="34" charset="0"/>
              </a:rPr>
              <a:t>	6</a:t>
            </a:r>
            <a:r>
              <a:rPr lang="en-US" sz="1200" baseline="30000" dirty="0" smtClean="0">
                <a:latin typeface="Gill Sans MT" panose="020B0502020104020203" pitchFamily="34" charset="0"/>
              </a:rPr>
              <a:t>th</a:t>
            </a:r>
            <a:r>
              <a:rPr lang="en-US" sz="1200" dirty="0" smtClean="0">
                <a:latin typeface="Gill Sans MT" panose="020B0502020104020203" pitchFamily="34" charset="0"/>
              </a:rPr>
              <a:t> Leg Celebration (</a:t>
            </a:r>
            <a:r>
              <a:rPr lang="en-US" sz="1200" dirty="0">
                <a:latin typeface="Gill Sans MT" panose="020B0502020104020203" pitchFamily="34" charset="0"/>
              </a:rPr>
              <a:t>after the Mill Cities </a:t>
            </a:r>
            <a:r>
              <a:rPr lang="en-US" sz="1200" dirty="0" smtClean="0">
                <a:latin typeface="Gill Sans MT" panose="020B0502020104020203" pitchFamily="34" charset="0"/>
              </a:rPr>
              <a:t>Relay)</a:t>
            </a:r>
            <a:br>
              <a:rPr lang="en-US" sz="1200" dirty="0" smtClean="0">
                <a:latin typeface="Gill Sans MT" panose="020B0502020104020203" pitchFamily="34" charset="0"/>
              </a:rPr>
            </a:br>
            <a:r>
              <a:rPr lang="en-US" sz="1200" dirty="0" smtClean="0">
                <a:latin typeface="Gill Sans MT" panose="020B0502020104020203" pitchFamily="34" charset="0"/>
              </a:rPr>
              <a:t>	Claddagh Pub, Lawrence</a:t>
            </a:r>
            <a:endParaRPr lang="en-US" sz="1200" dirty="0">
              <a:latin typeface="Gill Sans MT" panose="020B0502020104020203" pitchFamily="34" charset="0"/>
            </a:endParaRPr>
          </a:p>
        </p:txBody>
      </p:sp>
      <p:sp>
        <p:nvSpPr>
          <p:cNvPr id="22" name="Text Box 2"/>
          <p:cNvSpPr txBox="1">
            <a:spLocks noChangeArrowheads="1"/>
          </p:cNvSpPr>
          <p:nvPr/>
        </p:nvSpPr>
        <p:spPr bwMode="auto">
          <a:xfrm>
            <a:off x="5020121" y="167481"/>
            <a:ext cx="4291360" cy="4693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7410" tIns="37410" rIns="37410" bIns="3741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iner Hand ITC" panose="03070502030502020203" pitchFamily="66" charset="0"/>
                <a:cs typeface="Arial" pitchFamily="34" charset="0"/>
              </a:rPr>
              <a:t>2020 Calendar Items of Interest</a:t>
            </a:r>
          </a:p>
        </p:txBody>
      </p:sp>
      <p:pic>
        <p:nvPicPr>
          <p:cNvPr id="23" name="Picture 2" descr="j010525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5982" y="6796881"/>
            <a:ext cx="1050857" cy="1173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5421201" y="6466765"/>
            <a:ext cx="343715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50" i="1" dirty="0" smtClean="0">
                <a:latin typeface="Gill Sans MT" panose="020B0502020104020203" pitchFamily="34" charset="0"/>
              </a:rPr>
              <a:t>* Some dates/events are tentative; watch the website for details.</a:t>
            </a:r>
            <a:endParaRPr lang="en-US" sz="1050" i="1" dirty="0">
              <a:latin typeface="Gill Sans MT" panose="020B0502020104020203" pitchFamily="34" charset="0"/>
            </a:endParaRPr>
          </a:p>
        </p:txBody>
      </p:sp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5160429" y="479248"/>
            <a:ext cx="4010745" cy="4693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7410" tIns="37410" rIns="37410" bIns="3741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0000"/>
                </a:solidFill>
                <a:latin typeface="Viner Hand ITC" panose="03070502030502020203" pitchFamily="66" charset="0"/>
                <a:cs typeface="Arial" pitchFamily="34" charset="0"/>
              </a:rPr>
              <a:t>- Social Calendar-</a:t>
            </a:r>
            <a:endParaRPr lang="en-US" sz="1400" dirty="0">
              <a:latin typeface="Viner Hand ITC" panose="03070502030502020203" pitchFamily="66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6544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1927</TotalTime>
  <Words>128</Words>
  <Application>Microsoft Office PowerPoint</Application>
  <PresentationFormat>Custom</PresentationFormat>
  <Paragraphs>56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BAE Systems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Cole, Christopher F.</dc:creator>
  <cp:lastModifiedBy>owner</cp:lastModifiedBy>
  <cp:revision>124</cp:revision>
  <cp:lastPrinted>2018-01-22T15:53:41Z</cp:lastPrinted>
  <dcterms:created xsi:type="dcterms:W3CDTF">2014-01-15T20:02:09Z</dcterms:created>
  <dcterms:modified xsi:type="dcterms:W3CDTF">2020-01-14T00:40:01Z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-142272427</vt:i4>
  </property>
  <property fmtid="{D5CDD505-2E9C-101B-9397-08002B2CF9AE}" pid="3" name="_NewReviewCycle">
    <vt:lpwstr/>
  </property>
  <property fmtid="{D5CDD505-2E9C-101B-9397-08002B2CF9AE}" pid="4" name="_EmailSubject">
    <vt:lpwstr>Gate City Annual Dinner Program</vt:lpwstr>
  </property>
  <property fmtid="{D5CDD505-2E9C-101B-9397-08002B2CF9AE}" pid="5" name="_AuthorEmail">
    <vt:lpwstr>Emily.Cunha@fmr.com</vt:lpwstr>
  </property>
  <property fmtid="{D5CDD505-2E9C-101B-9397-08002B2CF9AE}" pid="6" name="_AuthorEmailDisplayName">
    <vt:lpwstr>Cunha, Emily</vt:lpwstr>
  </property>
</Properties>
</file>